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60" r:id="rId3"/>
    <p:sldId id="258" r:id="rId4"/>
    <p:sldId id="259" r:id="rId5"/>
    <p:sldId id="261" r:id="rId6"/>
    <p:sldId id="263" r:id="rId7"/>
    <p:sldId id="262" r:id="rId8"/>
    <p:sldId id="264" r:id="rId9"/>
    <p:sldId id="265" r:id="rId10"/>
    <p:sldId id="266" r:id="rId11"/>
    <p:sldId id="267" r:id="rId12"/>
    <p:sldId id="268" r:id="rId13"/>
    <p:sldId id="270" r:id="rId14"/>
    <p:sldId id="271" r:id="rId15"/>
    <p:sldId id="269"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B21B6-7CD1-4979-BA5F-5C6BC0FFDA20}" type="datetimeFigureOut">
              <a:rPr lang="en-IN" smtClean="0"/>
              <a:t>07-10-2025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65AEA-FF84-42FE-BEB9-2A07E96F4895}" type="slidenum">
              <a:rPr lang="en-IN" smtClean="0"/>
              <a:t>‹#›</a:t>
            </a:fld>
            <a:endParaRPr lang="en-IN"/>
          </a:p>
        </p:txBody>
      </p:sp>
    </p:spTree>
    <p:extLst>
      <p:ext uri="{BB962C8B-B14F-4D97-AF65-F5344CB8AC3E}">
        <p14:creationId xmlns:p14="http://schemas.microsoft.com/office/powerpoint/2010/main" val="3537974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665AEA-FF84-42FE-BEB9-2A07E96F4895}" type="slidenum">
              <a:rPr lang="en-IN" smtClean="0"/>
              <a:t>7</a:t>
            </a:fld>
            <a:endParaRPr lang="en-IN"/>
          </a:p>
        </p:txBody>
      </p:sp>
    </p:spTree>
    <p:extLst>
      <p:ext uri="{BB962C8B-B14F-4D97-AF65-F5344CB8AC3E}">
        <p14:creationId xmlns:p14="http://schemas.microsoft.com/office/powerpoint/2010/main" val="4128223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DF2B6AB7-98BD-450C-B50A-A953A54D850F}"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4875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ACF60-A267-4D1F-8676-85720020483C}" type="datetimeFigureOut">
              <a:rPr lang="en-IN" smtClean="0"/>
              <a:t>07-10-2025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B6AB7-98BD-450C-B50A-A953A54D850F}" type="slidenum">
              <a:rPr lang="en-IN" smtClean="0"/>
              <a:t>‹#›</a:t>
            </a:fld>
            <a:endParaRPr lang="en-IN"/>
          </a:p>
        </p:txBody>
      </p:sp>
    </p:spTree>
    <p:extLst>
      <p:ext uri="{BB962C8B-B14F-4D97-AF65-F5344CB8AC3E}">
        <p14:creationId xmlns:p14="http://schemas.microsoft.com/office/powerpoint/2010/main" val="1477717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B6AB7-98BD-450C-B50A-A953A54D850F}"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576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B6AB7-98BD-450C-B50A-A953A54D850F}"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2876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B6AB7-98BD-450C-B50A-A953A54D850F}" type="slidenum">
              <a:rPr lang="en-IN" smtClean="0"/>
              <a:t>‹#›</a:t>
            </a:fld>
            <a:endParaRPr lang="en-IN"/>
          </a:p>
        </p:txBody>
      </p:sp>
    </p:spTree>
    <p:extLst>
      <p:ext uri="{BB962C8B-B14F-4D97-AF65-F5344CB8AC3E}">
        <p14:creationId xmlns:p14="http://schemas.microsoft.com/office/powerpoint/2010/main" val="857470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B6AB7-98BD-450C-B50A-A953A54D850F}"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366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B6AB7-98BD-450C-B50A-A953A54D850F}"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8229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B6AB7-98BD-450C-B50A-A953A54D850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3816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B6AB7-98BD-450C-B50A-A953A54D850F}"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8069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B6AB7-98BD-450C-B50A-A953A54D850F}" type="slidenum">
              <a:rPr lang="en-IN" smtClean="0"/>
              <a:t>‹#›</a:t>
            </a:fld>
            <a:endParaRPr lang="en-IN"/>
          </a:p>
        </p:txBody>
      </p:sp>
    </p:spTree>
    <p:extLst>
      <p:ext uri="{BB962C8B-B14F-4D97-AF65-F5344CB8AC3E}">
        <p14:creationId xmlns:p14="http://schemas.microsoft.com/office/powerpoint/2010/main" val="79373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ACF60-A267-4D1F-8676-85720020483C}" type="datetimeFigureOut">
              <a:rPr lang="en-IN" smtClean="0"/>
              <a:t>07-10-2025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B6AB7-98BD-450C-B50A-A953A54D850F}"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64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5ACF60-A267-4D1F-8676-85720020483C}" type="datetimeFigureOut">
              <a:rPr lang="en-IN" smtClean="0"/>
              <a:t>07-10-2025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B6AB7-98BD-450C-B50A-A953A54D850F}" type="slidenum">
              <a:rPr lang="en-IN" smtClean="0"/>
              <a:t>‹#›</a:t>
            </a:fld>
            <a:endParaRPr lang="en-IN"/>
          </a:p>
        </p:txBody>
      </p:sp>
    </p:spTree>
    <p:extLst>
      <p:ext uri="{BB962C8B-B14F-4D97-AF65-F5344CB8AC3E}">
        <p14:creationId xmlns:p14="http://schemas.microsoft.com/office/powerpoint/2010/main" val="3527349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ACF60-A267-4D1F-8676-85720020483C}" type="datetimeFigureOut">
              <a:rPr lang="en-IN" smtClean="0"/>
              <a:t>07-10-2025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2B6AB7-98BD-450C-B50A-A953A54D850F}"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281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5ACF60-A267-4D1F-8676-85720020483C}" type="datetimeFigureOut">
              <a:rPr lang="en-IN" smtClean="0"/>
              <a:t>07-10-2025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2B6AB7-98BD-450C-B50A-A953A54D850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768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ACF60-A267-4D1F-8676-85720020483C}" type="datetimeFigureOut">
              <a:rPr lang="en-IN" smtClean="0"/>
              <a:t>07-10-2025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B6AB7-98BD-450C-B50A-A953A54D850F}" type="slidenum">
              <a:rPr lang="en-IN" smtClean="0"/>
              <a:t>‹#›</a:t>
            </a:fld>
            <a:endParaRPr lang="en-IN"/>
          </a:p>
        </p:txBody>
      </p:sp>
    </p:spTree>
    <p:extLst>
      <p:ext uri="{BB962C8B-B14F-4D97-AF65-F5344CB8AC3E}">
        <p14:creationId xmlns:p14="http://schemas.microsoft.com/office/powerpoint/2010/main" val="51821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ACF60-A267-4D1F-8676-85720020483C}" type="datetimeFigureOut">
              <a:rPr lang="en-IN" smtClean="0"/>
              <a:t>07-10-2025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B6AB7-98BD-450C-B50A-A953A54D850F}"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784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ACF60-A267-4D1F-8676-85720020483C}" type="datetimeFigureOut">
              <a:rPr lang="en-IN" smtClean="0"/>
              <a:t>07-10-2025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B6AB7-98BD-450C-B50A-A953A54D850F}" type="slidenum">
              <a:rPr lang="en-IN" smtClean="0"/>
              <a:t>‹#›</a:t>
            </a:fld>
            <a:endParaRPr lang="en-IN"/>
          </a:p>
        </p:txBody>
      </p:sp>
    </p:spTree>
    <p:extLst>
      <p:ext uri="{BB962C8B-B14F-4D97-AF65-F5344CB8AC3E}">
        <p14:creationId xmlns:p14="http://schemas.microsoft.com/office/powerpoint/2010/main" val="2501189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A5ACF60-A267-4D1F-8676-85720020483C}" type="datetimeFigureOut">
              <a:rPr lang="en-IN" smtClean="0"/>
              <a:t>07-10-2025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2B6AB7-98BD-450C-B50A-A953A54D850F}" type="slidenum">
              <a:rPr lang="en-IN" smtClean="0"/>
              <a:t>‹#›</a:t>
            </a:fld>
            <a:endParaRPr lang="en-IN"/>
          </a:p>
        </p:txBody>
      </p:sp>
    </p:spTree>
    <p:extLst>
      <p:ext uri="{BB962C8B-B14F-4D97-AF65-F5344CB8AC3E}">
        <p14:creationId xmlns:p14="http://schemas.microsoft.com/office/powerpoint/2010/main" val="91943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photos/book-read-book-pages-literature-520610/" TargetMode="External"/><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40.jp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43.jp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jpg"/></Relationships>
</file>

<file path=ppt/slides/_rels/slide17.xml.rels><?xml version="1.0" encoding="UTF-8" standalone="yes"?>
<Relationships xmlns="http://schemas.openxmlformats.org/package/2006/relationships"><Relationship Id="rId3" Type="http://schemas.openxmlformats.org/officeDocument/2006/relationships/hyperlink" Target="https://menotomymatters.com/howto/covid-libraries/" TargetMode="External"/><Relationship Id="rId2" Type="http://schemas.openxmlformats.org/officeDocument/2006/relationships/image" Target="../media/image51.jp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ABE382-3E63-5ED6-A726-63C9BF7DA94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377" b="15377"/>
          <a:stretch/>
        </p:blipFill>
        <p:spPr>
          <a:xfrm>
            <a:off x="2928142" y="2831691"/>
            <a:ext cx="6235692" cy="2379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838200" y="3353707"/>
            <a:ext cx="10515600" cy="1325563"/>
          </a:xfrm>
        </p:spPr>
        <p:txBody>
          <a:bodyPr>
            <a:normAutofit fontScale="90000"/>
          </a:bodyPr>
          <a:lstStyle/>
          <a:p>
            <a:pPr algn="ctr"/>
            <a:r>
              <a:rPr lang="en-IN" dirty="0">
                <a:solidFill>
                  <a:schemeClr val="bg1"/>
                </a:solidFill>
                <a:latin typeface="Papyrus" panose="03070502060502030205" pitchFamily="66" charset="0"/>
              </a:rPr>
              <a:t>Library Management </a:t>
            </a:r>
            <a:br>
              <a:rPr lang="en-IN" dirty="0">
                <a:solidFill>
                  <a:schemeClr val="bg1"/>
                </a:solidFill>
                <a:latin typeface="Papyrus" panose="03070502060502030205" pitchFamily="66" charset="0"/>
              </a:rPr>
            </a:br>
            <a:r>
              <a:rPr lang="en-IN" dirty="0">
                <a:solidFill>
                  <a:schemeClr val="bg1"/>
                </a:solidFill>
                <a:latin typeface="Papyrus" panose="03070502060502030205" pitchFamily="66" charset="0"/>
              </a:rPr>
              <a:t>System</a:t>
            </a:r>
            <a:endParaRPr dirty="0">
              <a:solidFill>
                <a:schemeClr val="bg1"/>
              </a:solidFill>
              <a:latin typeface="Papyrus" panose="03070502060502030205" pitchFamily="66" charset="0"/>
            </a:endParaRPr>
          </a:p>
        </p:txBody>
      </p:sp>
      <p:pic>
        <p:nvPicPr>
          <p:cNvPr id="3" name="Google Shape;98;p1">
            <a:extLst>
              <a:ext uri="{FF2B5EF4-FFF2-40B4-BE49-F238E27FC236}">
                <a16:creationId xmlns:a16="http://schemas.microsoft.com/office/drawing/2014/main" id="{F2C0FFAD-015A-4303-BFD1-9BBB67F31AF3}"/>
              </a:ext>
            </a:extLst>
          </p:cNvPr>
          <p:cNvPicPr preferRelativeResize="0"/>
          <p:nvPr/>
        </p:nvPicPr>
        <p:blipFill rotWithShape="1">
          <a:blip r:embed="rId4">
            <a:alphaModFix/>
          </a:blip>
          <a:srcRect b="58717"/>
          <a:stretch/>
        </p:blipFill>
        <p:spPr>
          <a:xfrm>
            <a:off x="792726" y="707935"/>
            <a:ext cx="10606548" cy="2123756"/>
          </a:xfrm>
          <a:prstGeom prst="rect">
            <a:avLst/>
          </a:prstGeom>
          <a:ln>
            <a:noFill/>
          </a:ln>
          <a:effectLst>
            <a:softEdge rad="112500"/>
          </a:effectLst>
        </p:spPr>
      </p:pic>
      <p:pic>
        <p:nvPicPr>
          <p:cNvPr id="9" name="Picture 8">
            <a:extLst>
              <a:ext uri="{FF2B5EF4-FFF2-40B4-BE49-F238E27FC236}">
                <a16:creationId xmlns:a16="http://schemas.microsoft.com/office/drawing/2014/main" id="{472E7B16-B302-93BA-E0EB-6E17CB56C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6386" y="6400800"/>
            <a:ext cx="1917291" cy="35659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9A68A-2AD7-F816-5AAE-28F6AD252D9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3DBEF-D160-BC90-9E77-665CA5A18DFE}"/>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9CD7AB2A-11C8-C1DB-F73C-521A82714584}"/>
              </a:ext>
            </a:extLst>
          </p:cNvPr>
          <p:cNvSpPr txBox="1"/>
          <p:nvPr/>
        </p:nvSpPr>
        <p:spPr>
          <a:xfrm>
            <a:off x="1323422" y="985453"/>
            <a:ext cx="9728036" cy="1692771"/>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rPr>
              <a:t>Q1:</a:t>
            </a:r>
            <a:r>
              <a:rPr lang="en-US" sz="2400" dirty="0">
                <a:latin typeface="Times New Roman" panose="02020603050405020304" pitchFamily="18" charset="0"/>
                <a:cs typeface="Times New Roman" panose="02020603050405020304" pitchFamily="18" charset="0"/>
              </a:rPr>
              <a:t>How many copies of the book titled "The Lost Tribe" are owned by the library branch whose name is "Sharpstown"?</a:t>
            </a:r>
          </a:p>
          <a:p>
            <a:pPr algn="ctr"/>
            <a:endParaRPr lang="en-IN" sz="40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D9AF2A46-1981-E728-6C27-ECD06F9C5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0927" y="3708298"/>
            <a:ext cx="1571410" cy="279082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5C3DACD-BF46-4D38-F075-8AAD3AECB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783" y="4718894"/>
            <a:ext cx="3502800" cy="1036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2EF5724A-CC37-6ED0-3BDB-1C58C14CA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068" y="2522196"/>
            <a:ext cx="7097115" cy="1657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639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C7DD6-7D9D-6714-EA71-58D6F32FCE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82F5511-BEBD-BFCA-BC5B-ABEEE2FC927C}"/>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577AE511-0B17-E48B-97CD-0E59850ADCCC}"/>
              </a:ext>
            </a:extLst>
          </p:cNvPr>
          <p:cNvSpPr txBox="1"/>
          <p:nvPr/>
        </p:nvSpPr>
        <p:spPr>
          <a:xfrm>
            <a:off x="1323422" y="985453"/>
            <a:ext cx="9728036" cy="2062103"/>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rPr>
              <a:t>Q2:</a:t>
            </a:r>
            <a:r>
              <a:rPr lang="en-US" sz="2400" dirty="0">
                <a:latin typeface="Times New Roman" panose="02020603050405020304" pitchFamily="18" charset="0"/>
                <a:cs typeface="Times New Roman" panose="02020603050405020304" pitchFamily="18" charset="0"/>
              </a:rPr>
              <a:t>How many copies of the book titled "The Lost Tribe" are owned by each library branch?</a:t>
            </a:r>
          </a:p>
          <a:p>
            <a:endParaRPr lang="en-US" sz="2400" dirty="0">
              <a:latin typeface="Times New Roman" panose="02020603050405020304" pitchFamily="18" charset="0"/>
              <a:cs typeface="Times New Roman" panose="02020603050405020304" pitchFamily="18" charset="0"/>
            </a:endParaRPr>
          </a:p>
          <a:p>
            <a:pPr algn="ctr"/>
            <a:endParaRPr lang="en-IN" sz="40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58C9EC4D-EE35-474B-219E-A22F54E41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582" y="5411889"/>
            <a:ext cx="1571418" cy="144611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78AE595-3333-1A2C-3778-0CB36C015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664" y="2448370"/>
            <a:ext cx="7562850" cy="1362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9E81C566-091E-D0DD-35C2-CE95EF7E4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4089" y="4385802"/>
            <a:ext cx="4772025" cy="1409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33375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C33AB-7453-8BF3-E16A-234FB1E1E93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68E4554-C046-2D61-A475-341B7D688553}"/>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7EF57A2E-5997-60F7-9ABF-51CEA57CEE95}"/>
              </a:ext>
            </a:extLst>
          </p:cNvPr>
          <p:cNvSpPr txBox="1"/>
          <p:nvPr/>
        </p:nvSpPr>
        <p:spPr>
          <a:xfrm>
            <a:off x="1156273" y="985453"/>
            <a:ext cx="9728036" cy="1077218"/>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rPr>
              <a:t>Q3:</a:t>
            </a:r>
            <a:r>
              <a:rPr lang="en-US" sz="2400" dirty="0">
                <a:latin typeface="Times New Roman" panose="02020603050405020304" pitchFamily="18" charset="0"/>
                <a:cs typeface="Times New Roman" panose="02020603050405020304" pitchFamily="18" charset="0"/>
              </a:rPr>
              <a:t>Retrieve the names of all borrowers who do not have any books checked out.</a:t>
            </a:r>
            <a:endPar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1A52AB7-5E28-AFE8-112D-56AD3FF70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3524" y="5117843"/>
            <a:ext cx="1757664" cy="17401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DDF3376-5F4C-D172-AF6E-589045A02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422" y="2459909"/>
            <a:ext cx="9003573" cy="1350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5A78EEE7-CC19-B94E-79AE-243099F56ADD}"/>
              </a:ext>
            </a:extLst>
          </p:cNvPr>
          <p:cNvPicPr>
            <a:picLocks noChangeAspect="1"/>
          </p:cNvPicPr>
          <p:nvPr/>
        </p:nvPicPr>
        <p:blipFill>
          <a:blip r:embed="rId5">
            <a:extLst>
              <a:ext uri="{28A0092B-C50C-407E-A947-70E740481C1C}">
                <a14:useLocalDpi xmlns:a14="http://schemas.microsoft.com/office/drawing/2010/main" val="0"/>
              </a:ext>
            </a:extLst>
          </a:blip>
          <a:srcRect r="18548"/>
          <a:stretch>
            <a:fillRect/>
          </a:stretch>
        </p:blipFill>
        <p:spPr>
          <a:xfrm>
            <a:off x="5756400" y="4620334"/>
            <a:ext cx="4570595" cy="963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84960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031B3-ED08-00E1-DD2D-9EEA05812A2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53D85FB-E25C-FD94-37F4-617977C800D1}"/>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78F61DC6-9401-E3D6-EEBF-F74E83AFF33C}"/>
              </a:ext>
            </a:extLst>
          </p:cNvPr>
          <p:cNvSpPr txBox="1"/>
          <p:nvPr/>
        </p:nvSpPr>
        <p:spPr>
          <a:xfrm>
            <a:off x="1323422" y="985453"/>
            <a:ext cx="9728036" cy="1631216"/>
          </a:xfrm>
          <a:prstGeom prst="rect">
            <a:avLst/>
          </a:prstGeom>
          <a:noFill/>
        </p:spPr>
        <p:txBody>
          <a:bodyPr wrap="square" rtlCol="0">
            <a:spAutoFit/>
          </a:bodyPr>
          <a:lstStyle/>
          <a:p>
            <a:pPr fontAlgn="base"/>
            <a:r>
              <a:rPr lang="en-IN" sz="4000" b="1" dirty="0">
                <a:effectLst>
                  <a:outerShdw blurRad="38100" dist="38100" dir="2700000" algn="tl">
                    <a:srgbClr val="000000">
                      <a:alpha val="43137"/>
                    </a:srgbClr>
                  </a:outerShdw>
                </a:effectLst>
              </a:rPr>
              <a:t>Q4:</a:t>
            </a:r>
            <a:r>
              <a:rPr lang="en-US" sz="2000" dirty="0">
                <a:latin typeface="Times New Roman" panose="02020603050405020304" pitchFamily="18" charset="0"/>
                <a:cs typeface="Times New Roman" panose="02020603050405020304" pitchFamily="18" charset="0"/>
              </a:rPr>
              <a:t>For each book that is loaned out from the "Sharpstown" branch and whose </a:t>
            </a:r>
            <a:r>
              <a:rPr lang="en-US" sz="2000" dirty="0" err="1">
                <a:latin typeface="Times New Roman" panose="02020603050405020304" pitchFamily="18" charset="0"/>
                <a:cs typeface="Times New Roman" panose="02020603050405020304" pitchFamily="18" charset="0"/>
              </a:rPr>
              <a:t>DueDate</a:t>
            </a:r>
            <a:r>
              <a:rPr lang="en-US" sz="2000" dirty="0">
                <a:latin typeface="Times New Roman" panose="02020603050405020304" pitchFamily="18" charset="0"/>
                <a:cs typeface="Times New Roman" panose="02020603050405020304" pitchFamily="18" charset="0"/>
              </a:rPr>
              <a:t> is 2/3/18, retrieve the book title, the borrower's name, and the borrower's address. </a:t>
            </a:r>
          </a:p>
          <a:p>
            <a:pPr algn="ctr"/>
            <a:endParaRPr lang="en-IN" sz="40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6DEAEA45-77C2-D3C1-DA49-6AA2CB683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7668" y="5177298"/>
            <a:ext cx="1901313" cy="190131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A0ECAD1-B725-F81C-14FD-0363EBB69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8101" y="2038217"/>
            <a:ext cx="5035787" cy="2093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1D34FE3-1C78-D2E5-6786-D7A6DE63D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4750" y="4241332"/>
            <a:ext cx="7456784" cy="18475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7688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DA556-A915-9EA5-8972-694F3F955FA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3450D6F-6049-24BA-BAE0-8012305C975E}"/>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53A1FB33-BBF0-49C7-1D80-1C0DAFE63ACC}"/>
              </a:ext>
            </a:extLst>
          </p:cNvPr>
          <p:cNvSpPr txBox="1"/>
          <p:nvPr/>
        </p:nvSpPr>
        <p:spPr>
          <a:xfrm>
            <a:off x="1323422" y="985453"/>
            <a:ext cx="9728036" cy="1692771"/>
          </a:xfrm>
          <a:prstGeom prst="rect">
            <a:avLst/>
          </a:prstGeom>
          <a:noFill/>
        </p:spPr>
        <p:txBody>
          <a:bodyPr wrap="square" rtlCol="0">
            <a:spAutoFit/>
          </a:bodyPr>
          <a:lstStyle/>
          <a:p>
            <a:pPr fontAlgn="base"/>
            <a:r>
              <a:rPr lang="en-IN" sz="4000" b="1" dirty="0">
                <a:effectLst>
                  <a:outerShdw blurRad="38100" dist="38100" dir="2700000" algn="tl">
                    <a:srgbClr val="000000">
                      <a:alpha val="43137"/>
                    </a:srgbClr>
                  </a:outerShdw>
                </a:effectLst>
              </a:rPr>
              <a:t>Q5:</a:t>
            </a:r>
            <a:r>
              <a:rPr lang="en-US" sz="2400" dirty="0">
                <a:latin typeface="Times New Roman" panose="02020603050405020304" pitchFamily="18" charset="0"/>
                <a:cs typeface="Times New Roman" panose="02020603050405020304" pitchFamily="18" charset="0"/>
              </a:rPr>
              <a:t>For each library branch, retrieve the branch name and the total number of books loaned out from that branch.</a:t>
            </a:r>
          </a:p>
          <a:p>
            <a:pPr algn="ctr"/>
            <a:endParaRPr lang="en-IN" sz="40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2F90FBF7-AD4A-A4D6-A490-11657F07E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1951" y="3106994"/>
            <a:ext cx="1462810" cy="36477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7FE3D3B-1152-CC9C-0781-DECDAABE4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958" y="4490884"/>
            <a:ext cx="306705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2C28D096-10E5-6B8C-F9DC-B438EDA63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2664" y="2398602"/>
            <a:ext cx="5086350" cy="1781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15611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1AE5A-074C-43F2-D15E-CE04EC5FF2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CE8C7D4-7B6A-D99B-EE8B-216BE77F9588}"/>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6F665B07-EAD5-5115-60C6-467D6CF4D64E}"/>
              </a:ext>
            </a:extLst>
          </p:cNvPr>
          <p:cNvSpPr txBox="1"/>
          <p:nvPr/>
        </p:nvSpPr>
        <p:spPr>
          <a:xfrm>
            <a:off x="1323422" y="985453"/>
            <a:ext cx="9728036" cy="1692771"/>
          </a:xfrm>
          <a:prstGeom prst="rect">
            <a:avLst/>
          </a:prstGeom>
          <a:noFill/>
        </p:spPr>
        <p:txBody>
          <a:bodyPr wrap="square" rtlCol="0">
            <a:spAutoFit/>
          </a:bodyPr>
          <a:lstStyle/>
          <a:p>
            <a:pPr fontAlgn="base"/>
            <a:r>
              <a:rPr lang="en-IN" sz="4000" b="1" dirty="0">
                <a:effectLst>
                  <a:outerShdw blurRad="38100" dist="38100" dir="2700000" algn="tl">
                    <a:srgbClr val="000000">
                      <a:alpha val="43137"/>
                    </a:srgbClr>
                  </a:outerShdw>
                </a:effectLst>
              </a:rPr>
              <a:t>Q6:</a:t>
            </a:r>
            <a:r>
              <a:rPr lang="en-US" sz="2400" dirty="0">
                <a:latin typeface="Times New Roman" panose="02020603050405020304" pitchFamily="18" charset="0"/>
                <a:cs typeface="Times New Roman" panose="02020603050405020304" pitchFamily="18" charset="0"/>
              </a:rPr>
              <a:t>Retrieve the names, addresses, and number of books checked out for all borrowers who have more than five books checked out.</a:t>
            </a:r>
          </a:p>
          <a:p>
            <a:pPr algn="ctr"/>
            <a:endParaRPr lang="en-IN" sz="4000" b="1"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32FF3085-444D-890E-3B6D-A067AF076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1693" y="5140120"/>
            <a:ext cx="1368462" cy="183095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9234FC9-882C-A3B0-3770-CF6E5CE5F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664" y="2566146"/>
            <a:ext cx="7553325" cy="1343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96270F6-8B80-376B-2AB9-D97151352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4176" y="4489040"/>
            <a:ext cx="5829300" cy="1104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13326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F8651-1A56-4880-91C1-4B7D18A9CC4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3A20FB1-8898-B8CE-F61C-183E373E6F72}"/>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2CD8D5D3-2392-CB3B-9467-155FC3A044F9}"/>
              </a:ext>
            </a:extLst>
          </p:cNvPr>
          <p:cNvSpPr txBox="1"/>
          <p:nvPr/>
        </p:nvSpPr>
        <p:spPr>
          <a:xfrm>
            <a:off x="1323422" y="985453"/>
            <a:ext cx="9728036" cy="1692771"/>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rPr>
              <a:t>Q7:</a:t>
            </a:r>
            <a:r>
              <a:rPr lang="en-US" sz="2400" dirty="0">
                <a:latin typeface="Times New Roman" panose="02020603050405020304" pitchFamily="18" charset="0"/>
                <a:cs typeface="Times New Roman" panose="02020603050405020304" pitchFamily="18" charset="0"/>
              </a:rPr>
              <a:t>For each book authored by "Stephen King", retrieve the title and the number of copies owned by the library branch whose name is "Central".</a:t>
            </a:r>
          </a:p>
          <a:p>
            <a:pPr algn="ctr"/>
            <a:endParaRPr lang="en-IN" sz="4000" b="1"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C2712401-97BB-0FB1-79C7-C50A01BA0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4010" y="4068245"/>
            <a:ext cx="2329938" cy="286841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78E93E1-84D3-BD1A-6B45-DC16B95F1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9914" y="5111926"/>
            <a:ext cx="3724275" cy="781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65A8D83C-FCBD-0E60-26E6-5F255C413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2664" y="2198739"/>
            <a:ext cx="7343775" cy="2619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7149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1F0F9-E525-B90E-7498-DAA7941952F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51483" y="1481558"/>
            <a:ext cx="8521782" cy="4104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71BF566C-48F4-CF49-0A0B-F39D569BBC61}"/>
              </a:ext>
            </a:extLst>
          </p:cNvPr>
          <p:cNvSpPr txBox="1"/>
          <p:nvPr/>
        </p:nvSpPr>
        <p:spPr>
          <a:xfrm>
            <a:off x="1731870" y="3072231"/>
            <a:ext cx="7295536" cy="923330"/>
          </a:xfrm>
          <a:prstGeom prst="rect">
            <a:avLst/>
          </a:prstGeom>
          <a:noFill/>
          <a:effectLst>
            <a:glow rad="1905000">
              <a:schemeClr val="accent1"/>
            </a:glow>
            <a:reflection dir="5400000" sy="-100000" algn="bl" rotWithShape="0"/>
            <a:softEdge rad="266700"/>
          </a:effectLst>
          <a:scene3d>
            <a:camera prst="orthographicFront"/>
            <a:lightRig rig="sunrise" dir="t"/>
          </a:scene3d>
          <a:sp3d>
            <a:bevelT w="114300" prst="hardEdge"/>
            <a:bevelB prst="angle"/>
          </a:sp3d>
        </p:spPr>
        <p:txBody>
          <a:bodyPr wrap="square" rtlCol="0">
            <a:spAutoFit/>
          </a:bodyPr>
          <a:lstStyle/>
          <a:p>
            <a:r>
              <a:rPr lang="en-IN" sz="5400" dirty="0">
                <a:solidFill>
                  <a:schemeClr val="bg1"/>
                </a:solidFill>
                <a:latin typeface="Papyrus" panose="03070502060502030205" pitchFamily="66" charset="0"/>
              </a:rPr>
              <a:t>THANK YOU</a:t>
            </a:r>
          </a:p>
        </p:txBody>
      </p:sp>
      <p:pic>
        <p:nvPicPr>
          <p:cNvPr id="3" name="Picture 2">
            <a:extLst>
              <a:ext uri="{FF2B5EF4-FFF2-40B4-BE49-F238E27FC236}">
                <a16:creationId xmlns:a16="http://schemas.microsoft.com/office/drawing/2014/main" id="{35C8DE5F-976A-E3D6-4159-E54BF11B10F2}"/>
              </a:ext>
            </a:extLst>
          </p:cNvPr>
          <p:cNvPicPr>
            <a:picLocks noChangeAspect="1"/>
          </p:cNvPicPr>
          <p:nvPr/>
        </p:nvPicPr>
        <p:blipFill>
          <a:blip r:embed="rId4">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7" name="TextBox 6">
            <a:extLst>
              <a:ext uri="{FF2B5EF4-FFF2-40B4-BE49-F238E27FC236}">
                <a16:creationId xmlns:a16="http://schemas.microsoft.com/office/drawing/2014/main" id="{EF7A24E8-0A22-BF5A-3018-16BAC7A833ED}"/>
              </a:ext>
            </a:extLst>
          </p:cNvPr>
          <p:cNvSpPr txBox="1"/>
          <p:nvPr/>
        </p:nvSpPr>
        <p:spPr>
          <a:xfrm>
            <a:off x="9763434" y="5447070"/>
            <a:ext cx="2290915" cy="830997"/>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Presented By:</a:t>
            </a:r>
          </a:p>
          <a:p>
            <a:r>
              <a:rPr lang="en-IN" sz="1600" dirty="0" err="1">
                <a:latin typeface="Times New Roman" panose="02020603050405020304" pitchFamily="18" charset="0"/>
                <a:cs typeface="Times New Roman" panose="02020603050405020304" pitchFamily="18" charset="0"/>
              </a:rPr>
              <a:t>M.Ravindra</a:t>
            </a:r>
            <a:r>
              <a:rPr lang="en-IN" sz="1600" dirty="0">
                <a:latin typeface="Times New Roman" panose="02020603050405020304" pitchFamily="18" charset="0"/>
                <a:cs typeface="Times New Roman" panose="02020603050405020304" pitchFamily="18" charset="0"/>
              </a:rPr>
              <a:t> Bhaskar</a:t>
            </a:r>
          </a:p>
          <a:p>
            <a:r>
              <a:rPr lang="en-IN" sz="1600" dirty="0" err="1">
                <a:latin typeface="Times New Roman" panose="02020603050405020304" pitchFamily="18" charset="0"/>
                <a:cs typeface="Times New Roman" panose="02020603050405020304" pitchFamily="18" charset="0"/>
              </a:rPr>
              <a:t>R.Vamsi</a:t>
            </a:r>
            <a:r>
              <a:rPr lang="en-IN" sz="1600" dirty="0">
                <a:latin typeface="Times New Roman" panose="02020603050405020304" pitchFamily="18" charset="0"/>
                <a:cs typeface="Times New Roman" panose="02020603050405020304" pitchFamily="18" charset="0"/>
              </a:rPr>
              <a:t> Krishna</a:t>
            </a:r>
          </a:p>
        </p:txBody>
      </p:sp>
      <p:pic>
        <p:nvPicPr>
          <p:cNvPr id="9" name="Picture 8">
            <a:extLst>
              <a:ext uri="{FF2B5EF4-FFF2-40B4-BE49-F238E27FC236}">
                <a16:creationId xmlns:a16="http://schemas.microsoft.com/office/drawing/2014/main" id="{DAFD3130-D56C-1918-010F-044F64A21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851" y="5322713"/>
            <a:ext cx="653474" cy="655217"/>
          </a:xfrm>
          <a:prstGeom prst="rect">
            <a:avLst/>
          </a:prstGeom>
        </p:spPr>
      </p:pic>
      <p:pic>
        <p:nvPicPr>
          <p:cNvPr id="11" name="Picture 10">
            <a:extLst>
              <a:ext uri="{FF2B5EF4-FFF2-40B4-BE49-F238E27FC236}">
                <a16:creationId xmlns:a16="http://schemas.microsoft.com/office/drawing/2014/main" id="{A0A4BF13-4362-0A3A-62CF-D027B1FEB6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5383" y="2231852"/>
            <a:ext cx="1032387" cy="1046957"/>
          </a:xfrm>
          <a:prstGeom prst="rect">
            <a:avLst/>
          </a:prstGeom>
        </p:spPr>
      </p:pic>
      <p:pic>
        <p:nvPicPr>
          <p:cNvPr id="13" name="Picture 12">
            <a:extLst>
              <a:ext uri="{FF2B5EF4-FFF2-40B4-BE49-F238E27FC236}">
                <a16:creationId xmlns:a16="http://schemas.microsoft.com/office/drawing/2014/main" id="{6EAF8378-E791-2FC0-A53B-D7A22BAD0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416" y="2115053"/>
            <a:ext cx="1147561" cy="1163756"/>
          </a:xfrm>
          <a:prstGeom prst="rect">
            <a:avLst/>
          </a:prstGeom>
        </p:spPr>
      </p:pic>
    </p:spTree>
    <p:extLst>
      <p:ext uri="{BB962C8B-B14F-4D97-AF65-F5344CB8AC3E}">
        <p14:creationId xmlns:p14="http://schemas.microsoft.com/office/powerpoint/2010/main" val="68933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80">
                                          <p:stCondLst>
                                            <p:cond delay="0"/>
                                          </p:stCondLst>
                                        </p:cTn>
                                        <p:tgtEl>
                                          <p:spTgt spid="11"/>
                                        </p:tgtEl>
                                      </p:cBhvr>
                                    </p:animEffect>
                                    <p:anim calcmode="lin" valueType="num">
                                      <p:cBhvr>
                                        <p:cTn id="1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7" dur="26">
                                          <p:stCondLst>
                                            <p:cond delay="650"/>
                                          </p:stCondLst>
                                        </p:cTn>
                                        <p:tgtEl>
                                          <p:spTgt spid="11"/>
                                        </p:tgtEl>
                                      </p:cBhvr>
                                      <p:to x="100000" y="60000"/>
                                    </p:animScale>
                                    <p:animScale>
                                      <p:cBhvr>
                                        <p:cTn id="18" dur="166" decel="50000">
                                          <p:stCondLst>
                                            <p:cond delay="676"/>
                                          </p:stCondLst>
                                        </p:cTn>
                                        <p:tgtEl>
                                          <p:spTgt spid="11"/>
                                        </p:tgtEl>
                                      </p:cBhvr>
                                      <p:to x="100000" y="100000"/>
                                    </p:animScale>
                                    <p:animScale>
                                      <p:cBhvr>
                                        <p:cTn id="19" dur="26">
                                          <p:stCondLst>
                                            <p:cond delay="1312"/>
                                          </p:stCondLst>
                                        </p:cTn>
                                        <p:tgtEl>
                                          <p:spTgt spid="11"/>
                                        </p:tgtEl>
                                      </p:cBhvr>
                                      <p:to x="100000" y="80000"/>
                                    </p:animScale>
                                    <p:animScale>
                                      <p:cBhvr>
                                        <p:cTn id="20" dur="166" decel="50000">
                                          <p:stCondLst>
                                            <p:cond delay="1338"/>
                                          </p:stCondLst>
                                        </p:cTn>
                                        <p:tgtEl>
                                          <p:spTgt spid="11"/>
                                        </p:tgtEl>
                                      </p:cBhvr>
                                      <p:to x="100000" y="100000"/>
                                    </p:animScale>
                                    <p:animScale>
                                      <p:cBhvr>
                                        <p:cTn id="21" dur="26">
                                          <p:stCondLst>
                                            <p:cond delay="1642"/>
                                          </p:stCondLst>
                                        </p:cTn>
                                        <p:tgtEl>
                                          <p:spTgt spid="11"/>
                                        </p:tgtEl>
                                      </p:cBhvr>
                                      <p:to x="100000" y="90000"/>
                                    </p:animScale>
                                    <p:animScale>
                                      <p:cBhvr>
                                        <p:cTn id="22" dur="166" decel="50000">
                                          <p:stCondLst>
                                            <p:cond delay="1668"/>
                                          </p:stCondLst>
                                        </p:cTn>
                                        <p:tgtEl>
                                          <p:spTgt spid="11"/>
                                        </p:tgtEl>
                                      </p:cBhvr>
                                      <p:to x="100000" y="100000"/>
                                    </p:animScale>
                                    <p:animScale>
                                      <p:cBhvr>
                                        <p:cTn id="23" dur="26">
                                          <p:stCondLst>
                                            <p:cond delay="1808"/>
                                          </p:stCondLst>
                                        </p:cTn>
                                        <p:tgtEl>
                                          <p:spTgt spid="11"/>
                                        </p:tgtEl>
                                      </p:cBhvr>
                                      <p:to x="100000" y="95000"/>
                                    </p:animScale>
                                    <p:animScale>
                                      <p:cBhvr>
                                        <p:cTn id="24" dur="166" decel="50000">
                                          <p:stCondLst>
                                            <p:cond delay="1834"/>
                                          </p:stCondLst>
                                        </p:cTn>
                                        <p:tgtEl>
                                          <p:spTgt spid="11"/>
                                        </p:tgtEl>
                                      </p:cBhvr>
                                      <p:to x="100000" y="100000"/>
                                    </p:animScale>
                                  </p:childTnLst>
                                </p:cTn>
                              </p:par>
                            </p:childTnLst>
                          </p:cTn>
                        </p:par>
                        <p:par>
                          <p:cTn id="25" fill="hold">
                            <p:stCondLst>
                              <p:cond delay="2500"/>
                            </p:stCondLst>
                            <p:childTnLst>
                              <p:par>
                                <p:cTn id="26" presetID="26"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80">
                                          <p:stCondLst>
                                            <p:cond delay="0"/>
                                          </p:stCondLst>
                                        </p:cTn>
                                        <p:tgtEl>
                                          <p:spTgt spid="13"/>
                                        </p:tgtEl>
                                      </p:cBhvr>
                                    </p:animEffect>
                                    <p:anim calcmode="lin" valueType="num">
                                      <p:cBhvr>
                                        <p:cTn id="2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4" dur="26">
                                          <p:stCondLst>
                                            <p:cond delay="650"/>
                                          </p:stCondLst>
                                        </p:cTn>
                                        <p:tgtEl>
                                          <p:spTgt spid="13"/>
                                        </p:tgtEl>
                                      </p:cBhvr>
                                      <p:to x="100000" y="60000"/>
                                    </p:animScale>
                                    <p:animScale>
                                      <p:cBhvr>
                                        <p:cTn id="35" dur="166" decel="50000">
                                          <p:stCondLst>
                                            <p:cond delay="676"/>
                                          </p:stCondLst>
                                        </p:cTn>
                                        <p:tgtEl>
                                          <p:spTgt spid="13"/>
                                        </p:tgtEl>
                                      </p:cBhvr>
                                      <p:to x="100000" y="100000"/>
                                    </p:animScale>
                                    <p:animScale>
                                      <p:cBhvr>
                                        <p:cTn id="36" dur="26">
                                          <p:stCondLst>
                                            <p:cond delay="1312"/>
                                          </p:stCondLst>
                                        </p:cTn>
                                        <p:tgtEl>
                                          <p:spTgt spid="13"/>
                                        </p:tgtEl>
                                      </p:cBhvr>
                                      <p:to x="100000" y="80000"/>
                                    </p:animScale>
                                    <p:animScale>
                                      <p:cBhvr>
                                        <p:cTn id="37" dur="166" decel="50000">
                                          <p:stCondLst>
                                            <p:cond delay="1338"/>
                                          </p:stCondLst>
                                        </p:cTn>
                                        <p:tgtEl>
                                          <p:spTgt spid="13"/>
                                        </p:tgtEl>
                                      </p:cBhvr>
                                      <p:to x="100000" y="100000"/>
                                    </p:animScale>
                                    <p:animScale>
                                      <p:cBhvr>
                                        <p:cTn id="38" dur="26">
                                          <p:stCondLst>
                                            <p:cond delay="1642"/>
                                          </p:stCondLst>
                                        </p:cTn>
                                        <p:tgtEl>
                                          <p:spTgt spid="13"/>
                                        </p:tgtEl>
                                      </p:cBhvr>
                                      <p:to x="100000" y="90000"/>
                                    </p:animScale>
                                    <p:animScale>
                                      <p:cBhvr>
                                        <p:cTn id="39" dur="166" decel="50000">
                                          <p:stCondLst>
                                            <p:cond delay="1668"/>
                                          </p:stCondLst>
                                        </p:cTn>
                                        <p:tgtEl>
                                          <p:spTgt spid="13"/>
                                        </p:tgtEl>
                                      </p:cBhvr>
                                      <p:to x="100000" y="100000"/>
                                    </p:animScale>
                                    <p:animScale>
                                      <p:cBhvr>
                                        <p:cTn id="40" dur="26">
                                          <p:stCondLst>
                                            <p:cond delay="1808"/>
                                          </p:stCondLst>
                                        </p:cTn>
                                        <p:tgtEl>
                                          <p:spTgt spid="13"/>
                                        </p:tgtEl>
                                      </p:cBhvr>
                                      <p:to x="100000" y="95000"/>
                                    </p:animScale>
                                    <p:animScale>
                                      <p:cBhvr>
                                        <p:cTn id="41"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BE64C-E225-14F6-A05C-37C8C537A20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5EBE7C1-8CDC-FB7B-4A18-E0063A5AF970}"/>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3" name="TextBox 2">
            <a:extLst>
              <a:ext uri="{FF2B5EF4-FFF2-40B4-BE49-F238E27FC236}">
                <a16:creationId xmlns:a16="http://schemas.microsoft.com/office/drawing/2014/main" id="{F382D437-4700-62CB-ACA7-37EC2A37DC05}"/>
              </a:ext>
            </a:extLst>
          </p:cNvPr>
          <p:cNvSpPr txBox="1"/>
          <p:nvPr/>
        </p:nvSpPr>
        <p:spPr>
          <a:xfrm>
            <a:off x="1087120" y="2184400"/>
            <a:ext cx="9580880"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Library Management System is designed to efficiently manage books, borrowers, and library branches using a structured relational database in MySQL.</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maintains comprehensive records of publishers, authors, book inventory across multiple branches, and the allocation of book copies per branch.</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tracks borrowers along with their borrowing history, including book loans with issue and due dates to enable easy monitoring of book circulation.</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Key functionalities include querying book availability by branch, tracking overdue books, and generating reports on borrowers and book loans.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project utilizes normalized database tables with primary and foreign keys to ensure data integrity and support complex queries joining multiple entities.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system enhances operational efficiency by automating book tracking, borrower management, and library reporting processes for improved decision-making.</a:t>
            </a:r>
          </a:p>
          <a:p>
            <a:endParaRPr lang="en-IN" dirty="0"/>
          </a:p>
        </p:txBody>
      </p:sp>
      <p:sp>
        <p:nvSpPr>
          <p:cNvPr id="4" name="TextBox 3">
            <a:extLst>
              <a:ext uri="{FF2B5EF4-FFF2-40B4-BE49-F238E27FC236}">
                <a16:creationId xmlns:a16="http://schemas.microsoft.com/office/drawing/2014/main" id="{40C0249F-DC98-1098-6E0B-AADDA3A14042}"/>
              </a:ext>
            </a:extLst>
          </p:cNvPr>
          <p:cNvSpPr txBox="1"/>
          <p:nvPr/>
        </p:nvSpPr>
        <p:spPr>
          <a:xfrm>
            <a:off x="2011680" y="1148080"/>
            <a:ext cx="7172960"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3883364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EBDA32-53FC-5D69-08AB-75B0CE1BBF83}"/>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3" name="TextBox 2">
            <a:extLst>
              <a:ext uri="{FF2B5EF4-FFF2-40B4-BE49-F238E27FC236}">
                <a16:creationId xmlns:a16="http://schemas.microsoft.com/office/drawing/2014/main" id="{E684E2CE-7977-2EFE-075C-55BFEBFD329B}"/>
              </a:ext>
            </a:extLst>
          </p:cNvPr>
          <p:cNvSpPr txBox="1"/>
          <p:nvPr/>
        </p:nvSpPr>
        <p:spPr>
          <a:xfrm>
            <a:off x="2082800" y="946504"/>
            <a:ext cx="7172960"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rPr>
              <a:t>Tables</a:t>
            </a:r>
          </a:p>
        </p:txBody>
      </p:sp>
      <p:sp>
        <p:nvSpPr>
          <p:cNvPr id="4" name="TextBox 3">
            <a:extLst>
              <a:ext uri="{FF2B5EF4-FFF2-40B4-BE49-F238E27FC236}">
                <a16:creationId xmlns:a16="http://schemas.microsoft.com/office/drawing/2014/main" id="{E4F6CFD0-8D89-6143-E450-1259DD12BB75}"/>
              </a:ext>
            </a:extLst>
          </p:cNvPr>
          <p:cNvSpPr txBox="1"/>
          <p:nvPr/>
        </p:nvSpPr>
        <p:spPr>
          <a:xfrm>
            <a:off x="-489712" y="1563795"/>
            <a:ext cx="7172960" cy="523220"/>
          </a:xfrm>
          <a:prstGeom prst="rect">
            <a:avLst/>
          </a:prstGeom>
          <a:noFill/>
        </p:spPr>
        <p:txBody>
          <a:bodyPr wrap="square" rtlCol="0">
            <a:spAutoFit/>
          </a:bodyPr>
          <a:lstStyle/>
          <a:p>
            <a:pPr algn="ctr"/>
            <a:r>
              <a:rPr lang="en-IN" sz="2800" b="1" dirty="0"/>
              <a:t>Publisher</a:t>
            </a:r>
          </a:p>
        </p:txBody>
      </p:sp>
      <p:sp>
        <p:nvSpPr>
          <p:cNvPr id="5" name="TextBox 4">
            <a:extLst>
              <a:ext uri="{FF2B5EF4-FFF2-40B4-BE49-F238E27FC236}">
                <a16:creationId xmlns:a16="http://schemas.microsoft.com/office/drawing/2014/main" id="{96DEEEF1-2D59-F11D-E5BA-91117107BF0C}"/>
              </a:ext>
            </a:extLst>
          </p:cNvPr>
          <p:cNvSpPr txBox="1"/>
          <p:nvPr/>
        </p:nvSpPr>
        <p:spPr>
          <a:xfrm>
            <a:off x="4939792" y="1563795"/>
            <a:ext cx="7172960" cy="523220"/>
          </a:xfrm>
          <a:prstGeom prst="rect">
            <a:avLst/>
          </a:prstGeom>
          <a:noFill/>
        </p:spPr>
        <p:txBody>
          <a:bodyPr wrap="square" rtlCol="0">
            <a:spAutoFit/>
          </a:bodyPr>
          <a:lstStyle/>
          <a:p>
            <a:pPr algn="ctr"/>
            <a:r>
              <a:rPr lang="en-IN" sz="2800" b="1" dirty="0"/>
              <a:t>Books</a:t>
            </a:r>
          </a:p>
        </p:txBody>
      </p:sp>
      <p:pic>
        <p:nvPicPr>
          <p:cNvPr id="7" name="Picture 6">
            <a:extLst>
              <a:ext uri="{FF2B5EF4-FFF2-40B4-BE49-F238E27FC236}">
                <a16:creationId xmlns:a16="http://schemas.microsoft.com/office/drawing/2014/main" id="{063D991A-052E-05D9-EE5B-446E55684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72" y="2437380"/>
            <a:ext cx="4215778" cy="225971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8D905D-E574-3EBB-0C34-7260CF79CEC4}"/>
              </a:ext>
            </a:extLst>
          </p:cNvPr>
          <p:cNvPicPr>
            <a:picLocks noChangeAspect="1"/>
          </p:cNvPicPr>
          <p:nvPr/>
        </p:nvPicPr>
        <p:blipFill>
          <a:blip r:embed="rId4">
            <a:extLst>
              <a:ext uri="{28A0092B-C50C-407E-A947-70E740481C1C}">
                <a14:useLocalDpi xmlns:a14="http://schemas.microsoft.com/office/drawing/2010/main" val="0"/>
              </a:ext>
            </a:extLst>
          </a:blip>
          <a:srcRect l="14691" t="36296" r="52541" b="27259"/>
          <a:stretch>
            <a:fillRect/>
          </a:stretch>
        </p:blipFill>
        <p:spPr>
          <a:xfrm>
            <a:off x="6626351" y="2111982"/>
            <a:ext cx="3799841" cy="249936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D5D8F76-CB3B-5C96-3845-54AB870892A5}"/>
              </a:ext>
            </a:extLst>
          </p:cNvPr>
          <p:cNvPicPr>
            <a:picLocks noChangeAspect="1"/>
          </p:cNvPicPr>
          <p:nvPr/>
        </p:nvPicPr>
        <p:blipFill>
          <a:blip r:embed="rId5">
            <a:extLst>
              <a:ext uri="{28A0092B-C50C-407E-A947-70E740481C1C}">
                <a14:useLocalDpi xmlns:a14="http://schemas.microsoft.com/office/drawing/2010/main" val="0"/>
              </a:ext>
            </a:extLst>
          </a:blip>
          <a:srcRect l="14779" t="66718" r="52453" b="26815"/>
          <a:stretch>
            <a:fillRect/>
          </a:stretch>
        </p:blipFill>
        <p:spPr>
          <a:xfrm>
            <a:off x="6626350" y="4611342"/>
            <a:ext cx="3799841" cy="43825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B03AAE15-E257-D034-9711-4D5C123925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6389" y="-693397"/>
            <a:ext cx="1491062" cy="2648126"/>
          </a:xfrm>
          <a:prstGeom prst="rect">
            <a:avLst/>
          </a:prstGeom>
        </p:spPr>
      </p:pic>
    </p:spTree>
    <p:extLst>
      <p:ext uri="{BB962C8B-B14F-4D97-AF65-F5344CB8AC3E}">
        <p14:creationId xmlns:p14="http://schemas.microsoft.com/office/powerpoint/2010/main" val="82742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9500D-08A2-EB21-0A7F-EDF4697EB4D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3AB8A38-B936-51F8-079A-2B743BFFF210}"/>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3" name="TextBox 2">
            <a:extLst>
              <a:ext uri="{FF2B5EF4-FFF2-40B4-BE49-F238E27FC236}">
                <a16:creationId xmlns:a16="http://schemas.microsoft.com/office/drawing/2014/main" id="{A375AC1F-024A-139C-C088-741F8FA9109E}"/>
              </a:ext>
            </a:extLst>
          </p:cNvPr>
          <p:cNvSpPr txBox="1"/>
          <p:nvPr/>
        </p:nvSpPr>
        <p:spPr>
          <a:xfrm>
            <a:off x="98693" y="929240"/>
            <a:ext cx="7172960" cy="523220"/>
          </a:xfrm>
          <a:prstGeom prst="rect">
            <a:avLst/>
          </a:prstGeom>
          <a:noFill/>
        </p:spPr>
        <p:txBody>
          <a:bodyPr wrap="square" rtlCol="0">
            <a:spAutoFit/>
          </a:bodyPr>
          <a:lstStyle/>
          <a:p>
            <a:pPr algn="ctr"/>
            <a:r>
              <a:rPr lang="en-IN" sz="2800" b="1" dirty="0"/>
              <a:t>Library Branch</a:t>
            </a:r>
          </a:p>
        </p:txBody>
      </p:sp>
      <p:sp>
        <p:nvSpPr>
          <p:cNvPr id="5" name="TextBox 4">
            <a:extLst>
              <a:ext uri="{FF2B5EF4-FFF2-40B4-BE49-F238E27FC236}">
                <a16:creationId xmlns:a16="http://schemas.microsoft.com/office/drawing/2014/main" id="{C997DCA3-DF3E-B42C-DA1D-453A763690F1}"/>
              </a:ext>
            </a:extLst>
          </p:cNvPr>
          <p:cNvSpPr txBox="1"/>
          <p:nvPr/>
        </p:nvSpPr>
        <p:spPr>
          <a:xfrm>
            <a:off x="3913190" y="3120543"/>
            <a:ext cx="7172960" cy="523220"/>
          </a:xfrm>
          <a:prstGeom prst="rect">
            <a:avLst/>
          </a:prstGeom>
          <a:noFill/>
        </p:spPr>
        <p:txBody>
          <a:bodyPr wrap="square" rtlCol="0">
            <a:spAutoFit/>
          </a:bodyPr>
          <a:lstStyle/>
          <a:p>
            <a:pPr algn="ctr"/>
            <a:r>
              <a:rPr lang="en-IN" sz="2800" b="1" dirty="0"/>
              <a:t>Borrowers</a:t>
            </a:r>
          </a:p>
        </p:txBody>
      </p:sp>
      <p:pic>
        <p:nvPicPr>
          <p:cNvPr id="7" name="Picture 6">
            <a:extLst>
              <a:ext uri="{FF2B5EF4-FFF2-40B4-BE49-F238E27FC236}">
                <a16:creationId xmlns:a16="http://schemas.microsoft.com/office/drawing/2014/main" id="{D6F3CBC6-57D9-FB5C-F3B5-A5658B12F17D}"/>
              </a:ext>
            </a:extLst>
          </p:cNvPr>
          <p:cNvPicPr>
            <a:picLocks noChangeAspect="1"/>
          </p:cNvPicPr>
          <p:nvPr/>
        </p:nvPicPr>
        <p:blipFill>
          <a:blip r:embed="rId3">
            <a:extLst>
              <a:ext uri="{28A0092B-C50C-407E-A947-70E740481C1C}">
                <a14:useLocalDpi xmlns:a14="http://schemas.microsoft.com/office/drawing/2010/main" val="0"/>
              </a:ext>
            </a:extLst>
          </a:blip>
          <a:srcRect l="14897" t="35842" r="23885" b="41253"/>
          <a:stretch>
            <a:fillRect/>
          </a:stretch>
        </p:blipFill>
        <p:spPr>
          <a:xfrm>
            <a:off x="3265706" y="3696929"/>
            <a:ext cx="8011894" cy="214566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E605102-3AF6-F265-74F2-02811B907A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906" y="1654495"/>
            <a:ext cx="5734568" cy="126401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D2D5F3C-43DE-E6E4-D212-84A6C212A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3" y="4992543"/>
            <a:ext cx="1153143" cy="1700102"/>
          </a:xfrm>
          <a:prstGeom prst="rect">
            <a:avLst/>
          </a:prstGeom>
        </p:spPr>
      </p:pic>
    </p:spTree>
    <p:extLst>
      <p:ext uri="{BB962C8B-B14F-4D97-AF65-F5344CB8AC3E}">
        <p14:creationId xmlns:p14="http://schemas.microsoft.com/office/powerpoint/2010/main" val="348236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108B4-AB03-70D7-C0BE-4C8D28CE78B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8A40976-77FD-5E44-C86C-44A689A2DAAE}"/>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3" name="TextBox 2">
            <a:extLst>
              <a:ext uri="{FF2B5EF4-FFF2-40B4-BE49-F238E27FC236}">
                <a16:creationId xmlns:a16="http://schemas.microsoft.com/office/drawing/2014/main" id="{999FFA59-ACB1-C144-D02E-2ED11C05C5BD}"/>
              </a:ext>
            </a:extLst>
          </p:cNvPr>
          <p:cNvSpPr txBox="1"/>
          <p:nvPr/>
        </p:nvSpPr>
        <p:spPr>
          <a:xfrm>
            <a:off x="2011287" y="985453"/>
            <a:ext cx="7172960" cy="523220"/>
          </a:xfrm>
          <a:prstGeom prst="rect">
            <a:avLst/>
          </a:prstGeom>
          <a:noFill/>
        </p:spPr>
        <p:txBody>
          <a:bodyPr wrap="square" rtlCol="0">
            <a:spAutoFit/>
          </a:bodyPr>
          <a:lstStyle/>
          <a:p>
            <a:pPr algn="ctr"/>
            <a:r>
              <a:rPr lang="en-IN" sz="2800" b="1" dirty="0"/>
              <a:t> Book Author</a:t>
            </a:r>
          </a:p>
        </p:txBody>
      </p:sp>
      <p:pic>
        <p:nvPicPr>
          <p:cNvPr id="5" name="Picture 4">
            <a:extLst>
              <a:ext uri="{FF2B5EF4-FFF2-40B4-BE49-F238E27FC236}">
                <a16:creationId xmlns:a16="http://schemas.microsoft.com/office/drawing/2014/main" id="{B31DF3A2-1E51-39EB-3705-737C05A468E5}"/>
              </a:ext>
            </a:extLst>
          </p:cNvPr>
          <p:cNvPicPr>
            <a:picLocks noChangeAspect="1"/>
          </p:cNvPicPr>
          <p:nvPr/>
        </p:nvPicPr>
        <p:blipFill>
          <a:blip r:embed="rId3">
            <a:extLst>
              <a:ext uri="{28A0092B-C50C-407E-A947-70E740481C1C}">
                <a14:useLocalDpi xmlns:a14="http://schemas.microsoft.com/office/drawing/2010/main" val="0"/>
              </a:ext>
            </a:extLst>
          </a:blip>
          <a:srcRect l="14775" t="40285" r="55257" b="34051"/>
          <a:stretch>
            <a:fillRect/>
          </a:stretch>
        </p:blipFill>
        <p:spPr>
          <a:xfrm>
            <a:off x="3357125" y="1508673"/>
            <a:ext cx="4650801" cy="235540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FE89BC1-6744-D94B-7D2F-BCA96F0F3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5404" y="0"/>
            <a:ext cx="1142989" cy="1146037"/>
          </a:xfrm>
          <a:prstGeom prst="rect">
            <a:avLst/>
          </a:prstGeom>
        </p:spPr>
      </p:pic>
      <p:pic>
        <p:nvPicPr>
          <p:cNvPr id="11" name="Picture 10">
            <a:extLst>
              <a:ext uri="{FF2B5EF4-FFF2-40B4-BE49-F238E27FC236}">
                <a16:creationId xmlns:a16="http://schemas.microsoft.com/office/drawing/2014/main" id="{2F0AD9E7-5672-C294-54E6-90B01C903240}"/>
              </a:ext>
            </a:extLst>
          </p:cNvPr>
          <p:cNvPicPr>
            <a:picLocks noChangeAspect="1"/>
          </p:cNvPicPr>
          <p:nvPr/>
        </p:nvPicPr>
        <p:blipFill>
          <a:blip r:embed="rId5">
            <a:extLst>
              <a:ext uri="{28A0092B-C50C-407E-A947-70E740481C1C}">
                <a14:useLocalDpi xmlns:a14="http://schemas.microsoft.com/office/drawing/2010/main" val="0"/>
              </a:ext>
            </a:extLst>
          </a:blip>
          <a:srcRect l="14606" t="51326" r="55376" b="31470"/>
          <a:stretch>
            <a:fillRect/>
          </a:stretch>
        </p:blipFill>
        <p:spPr>
          <a:xfrm>
            <a:off x="3147965" y="4247260"/>
            <a:ext cx="5069120" cy="1785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598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4D12C-390F-EC3E-E2D5-34848847CED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6FFE2E2-156D-F8C9-4804-68B142330EDF}"/>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3" name="TextBox 2">
            <a:extLst>
              <a:ext uri="{FF2B5EF4-FFF2-40B4-BE49-F238E27FC236}">
                <a16:creationId xmlns:a16="http://schemas.microsoft.com/office/drawing/2014/main" id="{B6274639-DA03-BED8-E3F7-A6D3CCD2E1DB}"/>
              </a:ext>
            </a:extLst>
          </p:cNvPr>
          <p:cNvSpPr txBox="1"/>
          <p:nvPr/>
        </p:nvSpPr>
        <p:spPr>
          <a:xfrm>
            <a:off x="2014798" y="887647"/>
            <a:ext cx="7172960" cy="523220"/>
          </a:xfrm>
          <a:prstGeom prst="rect">
            <a:avLst/>
          </a:prstGeom>
          <a:noFill/>
        </p:spPr>
        <p:txBody>
          <a:bodyPr wrap="square" rtlCol="0">
            <a:spAutoFit/>
          </a:bodyPr>
          <a:lstStyle/>
          <a:p>
            <a:pPr algn="ctr"/>
            <a:r>
              <a:rPr lang="en-IN" sz="2800" b="1" dirty="0"/>
              <a:t>Book Copies </a:t>
            </a:r>
          </a:p>
        </p:txBody>
      </p:sp>
      <p:pic>
        <p:nvPicPr>
          <p:cNvPr id="7" name="Picture 6">
            <a:extLst>
              <a:ext uri="{FF2B5EF4-FFF2-40B4-BE49-F238E27FC236}">
                <a16:creationId xmlns:a16="http://schemas.microsoft.com/office/drawing/2014/main" id="{BA9A54E0-19DA-6B4E-7615-863F21EEF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76932"/>
            <a:ext cx="1111442" cy="1481068"/>
          </a:xfrm>
          <a:prstGeom prst="rect">
            <a:avLst/>
          </a:prstGeom>
        </p:spPr>
      </p:pic>
      <p:pic>
        <p:nvPicPr>
          <p:cNvPr id="9" name="Picture 8">
            <a:extLst>
              <a:ext uri="{FF2B5EF4-FFF2-40B4-BE49-F238E27FC236}">
                <a16:creationId xmlns:a16="http://schemas.microsoft.com/office/drawing/2014/main" id="{52FA5B3F-90C9-A7CC-471F-F100BFF89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183" y="3731535"/>
            <a:ext cx="4520747" cy="214815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781F618F-76BC-E093-2398-1C5832D07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755" y="3717857"/>
            <a:ext cx="4370835" cy="216183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298A3E4E-84D5-F2FA-422F-DDD0A54D7A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1183" y="1394087"/>
            <a:ext cx="4291293" cy="214374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82516BCF-41E7-D9CB-8174-C4091A6FBD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5406" y="1394087"/>
            <a:ext cx="4103161" cy="21591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985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
                                        <p:tgtEl>
                                          <p:spTgt spid="15"/>
                                        </p:tgtEl>
                                      </p:cBhvr>
                                    </p:animEffect>
                                  </p:childTnLst>
                                </p:cTn>
                              </p:par>
                            </p:childTnLst>
                          </p:cTn>
                        </p:par>
                        <p:par>
                          <p:cTn id="8" fill="hold">
                            <p:stCondLst>
                              <p:cond delay="1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par>
                          <p:cTn id="12" fill="hold">
                            <p:stCondLst>
                              <p:cond delay="26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76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30145-ABD7-82DA-B34E-4A9A8E0CC4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0302D2D-8853-A5D1-6AA5-BAEE1610076D}"/>
              </a:ext>
            </a:extLst>
          </p:cNvPr>
          <p:cNvPicPr>
            <a:picLocks noChangeAspect="1"/>
          </p:cNvPicPr>
          <p:nvPr/>
        </p:nvPicPr>
        <p:blipFill>
          <a:blip r:embed="rId3">
            <a:lum bright="70000" contrast="-70000"/>
            <a:alphaModFix amt="85000"/>
            <a:extLst>
              <a:ext uri="{28A0092B-C50C-407E-A947-70E740481C1C}">
                <a14:useLocalDpi xmlns:a14="http://schemas.microsoft.com/office/drawing/2010/main" val="0"/>
              </a:ext>
            </a:extLst>
          </a:blip>
          <a:stretch>
            <a:fillRect/>
          </a:stretch>
        </p:blipFill>
        <p:spPr>
          <a:xfrm>
            <a:off x="630248" y="70587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A53BF71F-CE9A-8222-6F67-4542E40204F8}"/>
              </a:ext>
            </a:extLst>
          </p:cNvPr>
          <p:cNvSpPr txBox="1"/>
          <p:nvPr/>
        </p:nvSpPr>
        <p:spPr>
          <a:xfrm>
            <a:off x="2083692" y="883270"/>
            <a:ext cx="7172960" cy="523220"/>
          </a:xfrm>
          <a:prstGeom prst="rect">
            <a:avLst/>
          </a:prstGeom>
          <a:noFill/>
        </p:spPr>
        <p:txBody>
          <a:bodyPr wrap="square" rtlCol="0">
            <a:spAutoFit/>
          </a:bodyPr>
          <a:lstStyle/>
          <a:p>
            <a:pPr algn="ctr"/>
            <a:r>
              <a:rPr lang="en-IN" sz="2800" b="1" dirty="0"/>
              <a:t>Book Loans</a:t>
            </a:r>
          </a:p>
        </p:txBody>
      </p:sp>
      <p:pic>
        <p:nvPicPr>
          <p:cNvPr id="14" name="Picture 13">
            <a:extLst>
              <a:ext uri="{FF2B5EF4-FFF2-40B4-BE49-F238E27FC236}">
                <a16:creationId xmlns:a16="http://schemas.microsoft.com/office/drawing/2014/main" id="{C16D50B5-1E55-B741-AFC2-592AD13C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830" y="3821302"/>
            <a:ext cx="4773445" cy="2140851"/>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3D88763A-DC50-A3BC-519E-FECAFDAB9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727" y="3817261"/>
            <a:ext cx="4773445" cy="2144892"/>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96724339-ADE2-447A-00E3-B8370C13C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4623" y="1440318"/>
            <a:ext cx="4773445" cy="221356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7050300D-6397-28C6-57FF-4C965C4AEB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989" y="-542133"/>
            <a:ext cx="1077581" cy="1913784"/>
          </a:xfrm>
          <a:prstGeom prst="rect">
            <a:avLst/>
          </a:prstGeom>
        </p:spPr>
      </p:pic>
    </p:spTree>
    <p:extLst>
      <p:ext uri="{BB962C8B-B14F-4D97-AF65-F5344CB8AC3E}">
        <p14:creationId xmlns:p14="http://schemas.microsoft.com/office/powerpoint/2010/main" val="241137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50"/>
                                        <p:tgtEl>
                                          <p:spTgt spid="1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1E92F-AF9E-9F7C-FDB8-8C2FC4EA6AC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7C03272-9D19-393F-BFA6-244ADB579CE9}"/>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E9CCC4B1-10DF-CDE3-D77D-13764DAAA528}"/>
              </a:ext>
            </a:extLst>
          </p:cNvPr>
          <p:cNvSpPr txBox="1"/>
          <p:nvPr/>
        </p:nvSpPr>
        <p:spPr>
          <a:xfrm>
            <a:off x="2365248" y="985453"/>
            <a:ext cx="7172960"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rPr>
              <a:t>ER Diagram</a:t>
            </a:r>
          </a:p>
        </p:txBody>
      </p:sp>
      <p:pic>
        <p:nvPicPr>
          <p:cNvPr id="6" name="Picture 5">
            <a:extLst>
              <a:ext uri="{FF2B5EF4-FFF2-40B4-BE49-F238E27FC236}">
                <a16:creationId xmlns:a16="http://schemas.microsoft.com/office/drawing/2014/main" id="{81B803C0-98CE-CE9F-459A-D99BFC5FC7D5}"/>
              </a:ext>
            </a:extLst>
          </p:cNvPr>
          <p:cNvPicPr>
            <a:picLocks noChangeAspect="1"/>
          </p:cNvPicPr>
          <p:nvPr/>
        </p:nvPicPr>
        <p:blipFill>
          <a:blip r:embed="rId3">
            <a:extLst>
              <a:ext uri="{28A0092B-C50C-407E-A947-70E740481C1C}">
                <a14:useLocalDpi xmlns:a14="http://schemas.microsoft.com/office/drawing/2010/main" val="0"/>
              </a:ext>
            </a:extLst>
          </a:blip>
          <a:srcRect t="10797"/>
          <a:stretch>
            <a:fillRect/>
          </a:stretch>
        </p:blipFill>
        <p:spPr>
          <a:xfrm>
            <a:off x="2651461" y="1927122"/>
            <a:ext cx="6889077" cy="3800023"/>
          </a:xfrm>
          <a:prstGeom prst="rect">
            <a:avLst/>
          </a:prstGeom>
        </p:spPr>
      </p:pic>
    </p:spTree>
    <p:extLst>
      <p:ext uri="{BB962C8B-B14F-4D97-AF65-F5344CB8AC3E}">
        <p14:creationId xmlns:p14="http://schemas.microsoft.com/office/powerpoint/2010/main" val="2986371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74044-9BE2-95F0-9365-548ED208F22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0E88234-5F2A-B1FA-D2D5-692E5888F258}"/>
              </a:ext>
            </a:extLst>
          </p:cNvPr>
          <p:cNvPicPr>
            <a:picLocks noChangeAspect="1"/>
          </p:cNvPicPr>
          <p:nvPr/>
        </p:nvPicPr>
        <p:blipFill>
          <a:blip r:embed="rId2">
            <a:lum bright="70000" contrast="-70000"/>
            <a:alphaModFix amt="85000"/>
            <a:extLst>
              <a:ext uri="{28A0092B-C50C-407E-A947-70E740481C1C}">
                <a14:useLocalDpi xmlns:a14="http://schemas.microsoft.com/office/drawing/2010/main" val="0"/>
              </a:ext>
            </a:extLst>
          </a:blip>
          <a:stretch>
            <a:fillRect/>
          </a:stretch>
        </p:blipFill>
        <p:spPr>
          <a:xfrm>
            <a:off x="640080" y="630666"/>
            <a:ext cx="1725168" cy="354787"/>
          </a:xfrm>
          <a:prstGeom prst="rect">
            <a:avLst/>
          </a:prstGeom>
          <a:ln>
            <a:noFill/>
          </a:ln>
          <a:effectLst>
            <a:softEdge rad="112500"/>
          </a:effectLst>
        </p:spPr>
      </p:pic>
      <p:sp>
        <p:nvSpPr>
          <p:cNvPr id="4" name="TextBox 3">
            <a:extLst>
              <a:ext uri="{FF2B5EF4-FFF2-40B4-BE49-F238E27FC236}">
                <a16:creationId xmlns:a16="http://schemas.microsoft.com/office/drawing/2014/main" id="{CD3985E5-590E-AF07-2294-45AD3BC34831}"/>
              </a:ext>
            </a:extLst>
          </p:cNvPr>
          <p:cNvSpPr txBox="1"/>
          <p:nvPr/>
        </p:nvSpPr>
        <p:spPr>
          <a:xfrm>
            <a:off x="2011680" y="1148080"/>
            <a:ext cx="7172960"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rPr>
              <a:t>Problem Statement</a:t>
            </a:r>
          </a:p>
        </p:txBody>
      </p:sp>
      <p:sp>
        <p:nvSpPr>
          <p:cNvPr id="3" name="TextBox 2">
            <a:extLst>
              <a:ext uri="{FF2B5EF4-FFF2-40B4-BE49-F238E27FC236}">
                <a16:creationId xmlns:a16="http://schemas.microsoft.com/office/drawing/2014/main" id="{A516A87E-6BD7-9006-4F97-F5933147549B}"/>
              </a:ext>
            </a:extLst>
          </p:cNvPr>
          <p:cNvSpPr txBox="1"/>
          <p:nvPr/>
        </p:nvSpPr>
        <p:spPr>
          <a:xfrm>
            <a:off x="1258530" y="2274838"/>
            <a:ext cx="9350478" cy="230832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Public libraries manage a large collection of books across multiple branches. Each branch must keep track of the books it owns, the number of copies available, and details of borrowers and loans. Managing this information manually often leads to inefficiencies, data inconsistency, and difficulty in retrieving insights such as book availability, author-wise inventory, and loan history.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03115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293</TotalTime>
  <Words>419</Words>
  <Application>Microsoft Office PowerPoint</Application>
  <PresentationFormat>Widescreen</PresentationFormat>
  <Paragraphs>31</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Garamond</vt:lpstr>
      <vt:lpstr>Papyrus</vt:lpstr>
      <vt:lpstr>Times New Roman</vt:lpstr>
      <vt:lpstr>Wingdings</vt:lpstr>
      <vt:lpstr>Organic</vt:lpstr>
      <vt:lpstr>Library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Vamsi krishna R</dc:creator>
  <cp:lastModifiedBy>Vamsi krishna R</cp:lastModifiedBy>
  <cp:revision>1</cp:revision>
  <cp:lastPrinted>2025-10-07T19:22:24Z</cp:lastPrinted>
  <dcterms:created xsi:type="dcterms:W3CDTF">2025-10-07T14:30:10Z</dcterms:created>
  <dcterms:modified xsi:type="dcterms:W3CDTF">2025-10-07T19:23:21Z</dcterms:modified>
</cp:coreProperties>
</file>